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863" r:id="rId1"/>
  </p:sldMasterIdLst>
  <p:sldIdLst>
    <p:sldId id="256" r:id="rId2"/>
    <p:sldId id="257" r:id="rId3"/>
    <p:sldId id="261" r:id="rId4"/>
    <p:sldId id="262" r:id="rId5"/>
    <p:sldId id="263" r:id="rId6"/>
  </p:sldIdLst>
  <p:sldSz cx="12192000" cy="6858000"/>
  <p:notesSz cx="6858000" cy="9144000"/>
  <p:embeddedFontLst>
    <p:embeddedFont>
      <p:font typeface="Wingdings 3" panose="05040102010807070707" pitchFamily="18" charset="2"/>
      <p:regular r:id="rId7"/>
    </p:embeddedFont>
    <p:embeddedFont>
      <p:font typeface="Calibri" panose="020F0502020204030204" pitchFamily="34" charset="0"/>
      <p:regular r:id="rId8"/>
      <p:bold r:id="rId9"/>
      <p:italic r:id="rId10"/>
      <p:boldItalic r:id="rId11"/>
    </p:embeddedFont>
    <p:embeddedFont>
      <p:font typeface="Century Gothic" panose="020B0502020202020204" pitchFamily="34" charset="0"/>
      <p:regular r:id="rId12"/>
      <p:bold r:id="rId13"/>
      <p:italic r:id="rId14"/>
      <p:boldItalic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font" Target="fonts/font2.fntdata"/><Relationship Id="rId13" Type="http://schemas.openxmlformats.org/officeDocument/2006/relationships/font" Target="fonts/font7.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font" Target="fonts/font1.fntdata"/><Relationship Id="rId12" Type="http://schemas.openxmlformats.org/officeDocument/2006/relationships/font" Target="fonts/font6.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5.fntdata"/><Relationship Id="rId5" Type="http://schemas.openxmlformats.org/officeDocument/2006/relationships/slide" Target="slides/slide4.xml"/><Relationship Id="rId15" Type="http://schemas.openxmlformats.org/officeDocument/2006/relationships/font" Target="fonts/font9.fntdata"/><Relationship Id="rId10" Type="http://schemas.openxmlformats.org/officeDocument/2006/relationships/font" Target="fonts/font4.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3.fntdata"/><Relationship Id="rId14" Type="http://schemas.openxmlformats.org/officeDocument/2006/relationships/font" Target="fonts/font8.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97EA425-64A0-4EAC-93F0-A12495F3874F}" type="datetimeFigureOut">
              <a:rPr lang="en-GB" smtClean="0"/>
              <a:t>16/07/2017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5C1EDD-C5E4-457C-B554-FF6B93658FC1}" type="slidenum">
              <a:rPr lang="en-GB" smtClean="0"/>
              <a:t>‹#›</a:t>
            </a:fld>
            <a:endParaRPr lang="en-GB"/>
          </a:p>
        </p:txBody>
      </p:sp>
    </p:spTree>
    <p:extLst>
      <p:ext uri="{BB962C8B-B14F-4D97-AF65-F5344CB8AC3E}">
        <p14:creationId xmlns:p14="http://schemas.microsoft.com/office/powerpoint/2010/main" val="12893792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7EA425-64A0-4EAC-93F0-A12495F3874F}" type="datetimeFigureOut">
              <a:rPr lang="en-GB" smtClean="0"/>
              <a:t>16/07/2017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5C1EDD-C5E4-457C-B554-FF6B93658FC1}" type="slidenum">
              <a:rPr lang="en-GB" smtClean="0"/>
              <a:t>‹#›</a:t>
            </a:fld>
            <a:endParaRPr lang="en-GB"/>
          </a:p>
        </p:txBody>
      </p:sp>
    </p:spTree>
    <p:extLst>
      <p:ext uri="{BB962C8B-B14F-4D97-AF65-F5344CB8AC3E}">
        <p14:creationId xmlns:p14="http://schemas.microsoft.com/office/powerpoint/2010/main" val="1807680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7EA425-64A0-4EAC-93F0-A12495F3874F}" type="datetimeFigureOut">
              <a:rPr lang="en-GB" smtClean="0"/>
              <a:t>16/07/2017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5C1EDD-C5E4-457C-B554-FF6B93658FC1}" type="slidenum">
              <a:rPr lang="en-GB" smtClean="0"/>
              <a:t>‹#›</a:t>
            </a:fld>
            <a:endParaRPr lang="en-GB"/>
          </a:p>
        </p:txBody>
      </p:sp>
    </p:spTree>
    <p:extLst>
      <p:ext uri="{BB962C8B-B14F-4D97-AF65-F5344CB8AC3E}">
        <p14:creationId xmlns:p14="http://schemas.microsoft.com/office/powerpoint/2010/main" val="40186079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smtClean="0"/>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7EA425-64A0-4EAC-93F0-A12495F3874F}" type="datetimeFigureOut">
              <a:rPr lang="en-GB" smtClean="0"/>
              <a:t>16/07/2017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5C1EDD-C5E4-457C-B554-FF6B93658FC1}" type="slidenum">
              <a:rPr lang="en-GB" smtClean="0"/>
              <a:t>‹#›</a:t>
            </a:fld>
            <a:endParaRPr lang="en-GB"/>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40477903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7EA425-64A0-4EAC-93F0-A12495F3874F}" type="datetimeFigureOut">
              <a:rPr lang="en-GB" smtClean="0"/>
              <a:t>16/07/2017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5C1EDD-C5E4-457C-B554-FF6B93658FC1}" type="slidenum">
              <a:rPr lang="en-GB" smtClean="0"/>
              <a:t>‹#›</a:t>
            </a:fld>
            <a:endParaRPr lang="en-GB"/>
          </a:p>
        </p:txBody>
      </p:sp>
    </p:spTree>
    <p:extLst>
      <p:ext uri="{BB962C8B-B14F-4D97-AF65-F5344CB8AC3E}">
        <p14:creationId xmlns:p14="http://schemas.microsoft.com/office/powerpoint/2010/main" val="78453170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97EA425-64A0-4EAC-93F0-A12495F3874F}" type="datetimeFigureOut">
              <a:rPr lang="en-GB" smtClean="0"/>
              <a:t>16/07/2017</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5C1EDD-C5E4-457C-B554-FF6B93658FC1}" type="slidenum">
              <a:rPr lang="en-GB" smtClean="0"/>
              <a:t>‹#›</a:t>
            </a:fld>
            <a:endParaRPr lang="en-GB"/>
          </a:p>
        </p:txBody>
      </p:sp>
    </p:spTree>
    <p:extLst>
      <p:ext uri="{BB962C8B-B14F-4D97-AF65-F5344CB8AC3E}">
        <p14:creationId xmlns:p14="http://schemas.microsoft.com/office/powerpoint/2010/main" val="14217926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D97EA425-64A0-4EAC-93F0-A12495F3874F}" type="datetimeFigureOut">
              <a:rPr lang="en-GB" smtClean="0"/>
              <a:t>16/07/2017</a:t>
            </a:fld>
            <a:endParaRPr lang="en-GB"/>
          </a:p>
        </p:txBody>
      </p:sp>
      <p:sp>
        <p:nvSpPr>
          <p:cNvPr id="4"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5C1EDD-C5E4-457C-B554-FF6B93658FC1}" type="slidenum">
              <a:rPr lang="en-GB" smtClean="0"/>
              <a:t>‹#›</a:t>
            </a:fld>
            <a:endParaRPr lang="en-GB"/>
          </a:p>
        </p:txBody>
      </p:sp>
    </p:spTree>
    <p:extLst>
      <p:ext uri="{BB962C8B-B14F-4D97-AF65-F5344CB8AC3E}">
        <p14:creationId xmlns:p14="http://schemas.microsoft.com/office/powerpoint/2010/main" val="283025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7EA425-64A0-4EAC-93F0-A12495F3874F}" type="datetimeFigureOut">
              <a:rPr lang="en-GB" smtClean="0"/>
              <a:t>16/07/2017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5C1EDD-C5E4-457C-B554-FF6B93658FC1}" type="slidenum">
              <a:rPr lang="en-GB" smtClean="0"/>
              <a:t>‹#›</a:t>
            </a:fld>
            <a:endParaRPr lang="en-GB"/>
          </a:p>
        </p:txBody>
      </p:sp>
    </p:spTree>
    <p:extLst>
      <p:ext uri="{BB962C8B-B14F-4D97-AF65-F5344CB8AC3E}">
        <p14:creationId xmlns:p14="http://schemas.microsoft.com/office/powerpoint/2010/main" val="6001694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97EA425-64A0-4EAC-93F0-A12495F3874F}" type="datetimeFigureOut">
              <a:rPr lang="en-GB" smtClean="0"/>
              <a:t>16/07/2017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5C1EDD-C5E4-457C-B554-FF6B93658FC1}" type="slidenum">
              <a:rPr lang="en-GB" smtClean="0"/>
              <a:t>‹#›</a:t>
            </a:fld>
            <a:endParaRPr lang="en-GB"/>
          </a:p>
        </p:txBody>
      </p:sp>
    </p:spTree>
    <p:extLst>
      <p:ext uri="{BB962C8B-B14F-4D97-AF65-F5344CB8AC3E}">
        <p14:creationId xmlns:p14="http://schemas.microsoft.com/office/powerpoint/2010/main" val="29982398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p>
            <a:fld id="{D97EA425-64A0-4EAC-93F0-A12495F3874F}" type="datetimeFigureOut">
              <a:rPr lang="en-GB" smtClean="0"/>
              <a:t>16/07/2017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5C1EDD-C5E4-457C-B554-FF6B93658FC1}" type="slidenum">
              <a:rPr lang="en-GB" smtClean="0"/>
              <a:t>‹#›</a:t>
            </a:fld>
            <a:endParaRPr lang="en-GB"/>
          </a:p>
        </p:txBody>
      </p:sp>
    </p:spTree>
    <p:extLst>
      <p:ext uri="{BB962C8B-B14F-4D97-AF65-F5344CB8AC3E}">
        <p14:creationId xmlns:p14="http://schemas.microsoft.com/office/powerpoint/2010/main" val="3659546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7EA425-64A0-4EAC-93F0-A12495F3874F}" type="datetimeFigureOut">
              <a:rPr lang="en-GB" smtClean="0"/>
              <a:t>16/07/2017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F5C1EDD-C5E4-457C-B554-FF6B93658FC1}" type="slidenum">
              <a:rPr lang="en-GB" smtClean="0"/>
              <a:t>‹#›</a:t>
            </a:fld>
            <a:endParaRPr lang="en-GB"/>
          </a:p>
        </p:txBody>
      </p:sp>
    </p:spTree>
    <p:extLst>
      <p:ext uri="{BB962C8B-B14F-4D97-AF65-F5344CB8AC3E}">
        <p14:creationId xmlns:p14="http://schemas.microsoft.com/office/powerpoint/2010/main" val="8371380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97EA425-64A0-4EAC-93F0-A12495F3874F}" type="datetimeFigureOut">
              <a:rPr lang="en-GB" smtClean="0"/>
              <a:t>16/07/2017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5C1EDD-C5E4-457C-B554-FF6B93658FC1}" type="slidenum">
              <a:rPr lang="en-GB" smtClean="0"/>
              <a:t>‹#›</a:t>
            </a:fld>
            <a:endParaRPr lang="en-GB"/>
          </a:p>
        </p:txBody>
      </p:sp>
    </p:spTree>
    <p:extLst>
      <p:ext uri="{BB962C8B-B14F-4D97-AF65-F5344CB8AC3E}">
        <p14:creationId xmlns:p14="http://schemas.microsoft.com/office/powerpoint/2010/main" val="2377381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97EA425-64A0-4EAC-93F0-A12495F3874F}" type="datetimeFigureOut">
              <a:rPr lang="en-GB" smtClean="0"/>
              <a:t>16/07/2017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F5C1EDD-C5E4-457C-B554-FF6B93658FC1}" type="slidenum">
              <a:rPr lang="en-GB" smtClean="0"/>
              <a:t>‹#›</a:t>
            </a:fld>
            <a:endParaRPr lang="en-GB"/>
          </a:p>
        </p:txBody>
      </p:sp>
    </p:spTree>
    <p:extLst>
      <p:ext uri="{BB962C8B-B14F-4D97-AF65-F5344CB8AC3E}">
        <p14:creationId xmlns:p14="http://schemas.microsoft.com/office/powerpoint/2010/main" val="39823228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D97EA425-64A0-4EAC-93F0-A12495F3874F}" type="datetimeFigureOut">
              <a:rPr lang="en-GB" smtClean="0"/>
              <a:t>16/07/2017</a:t>
            </a:fld>
            <a:endParaRPr lang="en-GB"/>
          </a:p>
        </p:txBody>
      </p:sp>
      <p:sp>
        <p:nvSpPr>
          <p:cNvPr id="5" name="Footer Placeholder 3"/>
          <p:cNvSpPr>
            <a:spLocks noGrp="1"/>
          </p:cNvSpPr>
          <p:nvPr>
            <p:ph type="ftr" sz="quarter" idx="11"/>
          </p:nvPr>
        </p:nvSpPr>
        <p:spPr/>
        <p:txBody>
          <a:bodyPr/>
          <a:lstStyle/>
          <a:p>
            <a:endParaRPr lang="en-GB"/>
          </a:p>
        </p:txBody>
      </p:sp>
      <p:sp>
        <p:nvSpPr>
          <p:cNvPr id="6" name="Slide Number Placeholder 4"/>
          <p:cNvSpPr>
            <a:spLocks noGrp="1"/>
          </p:cNvSpPr>
          <p:nvPr>
            <p:ph type="sldNum" sz="quarter" idx="12"/>
          </p:nvPr>
        </p:nvSpPr>
        <p:spPr/>
        <p:txBody>
          <a:bodyPr/>
          <a:lstStyle/>
          <a:p>
            <a:fld id="{8F5C1EDD-C5E4-457C-B554-FF6B93658FC1}" type="slidenum">
              <a:rPr lang="en-GB" smtClean="0"/>
              <a:t>‹#›</a:t>
            </a:fld>
            <a:endParaRPr lang="en-GB"/>
          </a:p>
        </p:txBody>
      </p:sp>
    </p:spTree>
    <p:extLst>
      <p:ext uri="{BB962C8B-B14F-4D97-AF65-F5344CB8AC3E}">
        <p14:creationId xmlns:p14="http://schemas.microsoft.com/office/powerpoint/2010/main" val="18343814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D97EA425-64A0-4EAC-93F0-A12495F3874F}" type="datetimeFigureOut">
              <a:rPr lang="en-GB" smtClean="0"/>
              <a:t>16/07/2017</a:t>
            </a:fld>
            <a:endParaRPr lang="en-GB"/>
          </a:p>
        </p:txBody>
      </p:sp>
      <p:sp>
        <p:nvSpPr>
          <p:cNvPr id="5" name="Footer Placeholder 2"/>
          <p:cNvSpPr>
            <a:spLocks noGrp="1"/>
          </p:cNvSpPr>
          <p:nvPr>
            <p:ph type="ftr" sz="quarter" idx="11"/>
          </p:nvPr>
        </p:nvSpPr>
        <p:spPr/>
        <p:txBody>
          <a:bodyPr/>
          <a:lstStyle/>
          <a:p>
            <a:endParaRPr lang="en-GB"/>
          </a:p>
        </p:txBody>
      </p:sp>
      <p:sp>
        <p:nvSpPr>
          <p:cNvPr id="6" name="Slide Number Placeholder 3"/>
          <p:cNvSpPr>
            <a:spLocks noGrp="1"/>
          </p:cNvSpPr>
          <p:nvPr>
            <p:ph type="sldNum" sz="quarter" idx="12"/>
          </p:nvPr>
        </p:nvSpPr>
        <p:spPr/>
        <p:txBody>
          <a:bodyPr/>
          <a:lstStyle/>
          <a:p>
            <a:fld id="{8F5C1EDD-C5E4-457C-B554-FF6B93658FC1}" type="slidenum">
              <a:rPr lang="en-GB" smtClean="0"/>
              <a:t>‹#›</a:t>
            </a:fld>
            <a:endParaRPr lang="en-GB"/>
          </a:p>
        </p:txBody>
      </p:sp>
    </p:spTree>
    <p:extLst>
      <p:ext uri="{BB962C8B-B14F-4D97-AF65-F5344CB8AC3E}">
        <p14:creationId xmlns:p14="http://schemas.microsoft.com/office/powerpoint/2010/main" val="4091187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Date Placeholder 4"/>
          <p:cNvSpPr>
            <a:spLocks noGrp="1"/>
          </p:cNvSpPr>
          <p:nvPr>
            <p:ph type="dt" sz="half" idx="10"/>
          </p:nvPr>
        </p:nvSpPr>
        <p:spPr/>
        <p:txBody>
          <a:bodyPr/>
          <a:lstStyle/>
          <a:p>
            <a:fld id="{D97EA425-64A0-4EAC-93F0-A12495F3874F}" type="datetimeFigureOut">
              <a:rPr lang="en-GB" smtClean="0"/>
              <a:t>16/07/2017</a:t>
            </a:fld>
            <a:endParaRPr lang="en-GB"/>
          </a:p>
        </p:txBody>
      </p:sp>
      <p:sp>
        <p:nvSpPr>
          <p:cNvPr id="5" name="Footer Placeholder 5"/>
          <p:cNvSpPr>
            <a:spLocks noGrp="1"/>
          </p:cNvSpPr>
          <p:nvPr>
            <p:ph type="ftr" sz="quarter" idx="11"/>
          </p:nvPr>
        </p:nvSpPr>
        <p:spPr/>
        <p:txBody>
          <a:bodyPr/>
          <a:lstStyle/>
          <a:p>
            <a:endParaRPr lang="en-GB"/>
          </a:p>
        </p:txBody>
      </p:sp>
      <p:sp>
        <p:nvSpPr>
          <p:cNvPr id="6" name="Slide Number Placeholder 6"/>
          <p:cNvSpPr>
            <a:spLocks noGrp="1"/>
          </p:cNvSpPr>
          <p:nvPr>
            <p:ph type="sldNum" sz="quarter" idx="12"/>
          </p:nvPr>
        </p:nvSpPr>
        <p:spPr/>
        <p:txBody>
          <a:bodyPr/>
          <a:lstStyle/>
          <a:p>
            <a:fld id="{8F5C1EDD-C5E4-457C-B554-FF6B93658FC1}" type="slidenum">
              <a:rPr lang="en-GB" smtClean="0"/>
              <a:t>‹#›</a:t>
            </a:fld>
            <a:endParaRPr lang="en-GB"/>
          </a:p>
        </p:txBody>
      </p:sp>
    </p:spTree>
    <p:extLst>
      <p:ext uri="{BB962C8B-B14F-4D97-AF65-F5344CB8AC3E}">
        <p14:creationId xmlns:p14="http://schemas.microsoft.com/office/powerpoint/2010/main" val="3105342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7EA425-64A0-4EAC-93F0-A12495F3874F}" type="datetimeFigureOut">
              <a:rPr lang="en-GB" smtClean="0"/>
              <a:t>16/07/2017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F5C1EDD-C5E4-457C-B554-FF6B93658FC1}" type="slidenum">
              <a:rPr lang="en-GB" smtClean="0"/>
              <a:t>‹#›</a:t>
            </a:fld>
            <a:endParaRPr lang="en-GB"/>
          </a:p>
        </p:txBody>
      </p:sp>
    </p:spTree>
    <p:extLst>
      <p:ext uri="{BB962C8B-B14F-4D97-AF65-F5344CB8AC3E}">
        <p14:creationId xmlns:p14="http://schemas.microsoft.com/office/powerpoint/2010/main" val="26285146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cstate="print">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cstate="print">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cstate="print">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cstate="print">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D97EA425-64A0-4EAC-93F0-A12495F3874F}" type="datetimeFigureOut">
              <a:rPr lang="en-GB" smtClean="0"/>
              <a:t>16/07/2017</a:t>
            </a:fld>
            <a:endParaRPr lang="en-GB"/>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GB"/>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8F5C1EDD-C5E4-457C-B554-FF6B93658FC1}" type="slidenum">
              <a:rPr lang="en-GB" smtClean="0"/>
              <a:t>‹#›</a:t>
            </a:fld>
            <a:endParaRPr lang="en-GB"/>
          </a:p>
        </p:txBody>
      </p:sp>
    </p:spTree>
    <p:extLst>
      <p:ext uri="{BB962C8B-B14F-4D97-AF65-F5344CB8AC3E}">
        <p14:creationId xmlns:p14="http://schemas.microsoft.com/office/powerpoint/2010/main" val="933217201"/>
      </p:ext>
    </p:extLst>
  </p:cSld>
  <p:clrMap bg1="dk1" tx1="lt1" bg2="dk2" tx2="lt2" accent1="accent1" accent2="accent2" accent3="accent3" accent4="accent4" accent5="accent5" accent6="accent6" hlink="hlink" folHlink="folHlink"/>
  <p:sldLayoutIdLst>
    <p:sldLayoutId id="2147483864" r:id="rId1"/>
    <p:sldLayoutId id="2147483865" r:id="rId2"/>
    <p:sldLayoutId id="2147483866" r:id="rId3"/>
    <p:sldLayoutId id="2147483867" r:id="rId4"/>
    <p:sldLayoutId id="2147483868" r:id="rId5"/>
    <p:sldLayoutId id="2147483869" r:id="rId6"/>
    <p:sldLayoutId id="2147483870" r:id="rId7"/>
    <p:sldLayoutId id="2147483871" r:id="rId8"/>
    <p:sldLayoutId id="2147483872" r:id="rId9"/>
    <p:sldLayoutId id="2147483873" r:id="rId10"/>
    <p:sldLayoutId id="2147483874" r:id="rId11"/>
    <p:sldLayoutId id="2147483875" r:id="rId12"/>
    <p:sldLayoutId id="2147483876" r:id="rId13"/>
    <p:sldLayoutId id="2147483877" r:id="rId14"/>
    <p:sldLayoutId id="2147483878" r:id="rId15"/>
    <p:sldLayoutId id="2147483879" r:id="rId16"/>
    <p:sldLayoutId id="2147483880"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7.png"/><Relationship Id="rId5" Type="http://schemas.openxmlformats.org/officeDocument/2006/relationships/hyperlink" Target="http://www.bensound.com/" TargetMode="Externa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7.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7200" b="1" dirty="0"/>
              <a:t>The Great Maths </a:t>
            </a:r>
            <a:r>
              <a:rPr lang="en-GB" sz="7200" b="1" dirty="0" smtClean="0"/>
              <a:t>Quest </a:t>
            </a:r>
            <a:endParaRPr lang="en-GB" sz="7200" b="1" dirty="0"/>
          </a:p>
        </p:txBody>
      </p:sp>
      <p:sp>
        <p:nvSpPr>
          <p:cNvPr id="3" name="Subtitle 2"/>
          <p:cNvSpPr>
            <a:spLocks noGrp="1"/>
          </p:cNvSpPr>
          <p:nvPr>
            <p:ph type="subTitle" idx="1"/>
          </p:nvPr>
        </p:nvSpPr>
        <p:spPr/>
        <p:txBody>
          <a:bodyPr>
            <a:normAutofit/>
          </a:bodyPr>
          <a:lstStyle/>
          <a:p>
            <a:r>
              <a:rPr lang="en-GB" sz="4400" b="1" dirty="0" smtClean="0"/>
              <a:t>Triangle Mystery</a:t>
            </a:r>
            <a:endParaRPr lang="en-GB" sz="4400" dirty="0"/>
          </a:p>
        </p:txBody>
      </p:sp>
      <p:pic>
        <p:nvPicPr>
          <p:cNvPr id="4" name="Picture 3"/>
          <p:cNvPicPr>
            <a:picLocks noChangeAspect="1"/>
          </p:cNvPicPr>
          <p:nvPr/>
        </p:nvPicPr>
        <p:blipFill>
          <a:blip r:embed="rId4"/>
          <a:stretch>
            <a:fillRect/>
          </a:stretch>
        </p:blipFill>
        <p:spPr>
          <a:xfrm>
            <a:off x="9440077" y="6639697"/>
            <a:ext cx="2626302" cy="125062"/>
          </a:xfrm>
          <a:prstGeom prst="rect">
            <a:avLst/>
          </a:prstGeom>
        </p:spPr>
      </p:pic>
      <p:sp>
        <p:nvSpPr>
          <p:cNvPr id="5" name="Rectangle 4"/>
          <p:cNvSpPr/>
          <p:nvPr/>
        </p:nvSpPr>
        <p:spPr>
          <a:xfrm>
            <a:off x="354227" y="6393476"/>
            <a:ext cx="3787280" cy="246221"/>
          </a:xfrm>
          <a:prstGeom prst="rect">
            <a:avLst/>
          </a:prstGeom>
        </p:spPr>
        <p:txBody>
          <a:bodyPr wrap="square">
            <a:spAutoFit/>
          </a:bodyPr>
          <a:lstStyle/>
          <a:p>
            <a:r>
              <a:rPr lang="en-GB" sz="1000" dirty="0">
                <a:latin typeface="arial" panose="020B0604020202020204" pitchFamily="34" charset="0"/>
              </a:rPr>
              <a:t>Music:</a:t>
            </a:r>
            <a:r>
              <a:rPr lang="en-GB" sz="1000" dirty="0">
                <a:solidFill>
                  <a:srgbClr val="555555"/>
                </a:solidFill>
                <a:latin typeface="arial" panose="020B0604020202020204" pitchFamily="34" charset="0"/>
              </a:rPr>
              <a:t> </a:t>
            </a:r>
            <a:r>
              <a:rPr lang="en-GB" sz="1000" b="1" u="sng" dirty="0">
                <a:solidFill>
                  <a:srgbClr val="9CD121"/>
                </a:solidFill>
                <a:latin typeface="arial" panose="020B0604020202020204" pitchFamily="34" charset="0"/>
                <a:hlinkClick r:id="rId5"/>
              </a:rPr>
              <a:t>http://www.bensound.com</a:t>
            </a:r>
            <a:endParaRPr lang="en-GB" sz="1000" dirty="0"/>
          </a:p>
        </p:txBody>
      </p:sp>
      <p:pic>
        <p:nvPicPr>
          <p:cNvPr id="7" name="bensound-epic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0519719" y="521044"/>
            <a:ext cx="609600" cy="609600"/>
          </a:xfrm>
          <a:prstGeom prst="rect">
            <a:avLst/>
          </a:prstGeom>
        </p:spPr>
      </p:pic>
    </p:spTree>
    <p:extLst>
      <p:ext uri="{BB962C8B-B14F-4D97-AF65-F5344CB8AC3E}">
        <p14:creationId xmlns:p14="http://schemas.microsoft.com/office/powerpoint/2010/main" val="418646231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8573"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Part </a:t>
            </a:r>
            <a:r>
              <a:rPr lang="en-GB" b="1" dirty="0" smtClean="0"/>
              <a:t>1</a:t>
            </a:r>
            <a:endParaRPr lang="en-GB" dirty="0"/>
          </a:p>
        </p:txBody>
      </p:sp>
      <p:sp>
        <p:nvSpPr>
          <p:cNvPr id="3" name="Content Placeholder 2"/>
          <p:cNvSpPr>
            <a:spLocks noGrp="1"/>
          </p:cNvSpPr>
          <p:nvPr>
            <p:ph idx="1"/>
          </p:nvPr>
        </p:nvSpPr>
        <p:spPr/>
        <p:txBody>
          <a:bodyPr>
            <a:normAutofit/>
          </a:bodyPr>
          <a:lstStyle/>
          <a:p>
            <a:pPr marL="0" indent="0">
              <a:buNone/>
            </a:pPr>
            <a:r>
              <a:rPr lang="en-GB" sz="2400" dirty="0"/>
              <a:t>In your desperate attempt to escape the pack of ravenous dogs, you find yourself in a deep ravine. The rock face on both sides is almost vertical and you are far too tired, anyway, to even contemplate climbing your way out. To get as far away from the dogs as possible, you decide to go forwards – walking through the shallow water because you believe that it will help to disguise your scent should those animals return to hunt you down</a:t>
            </a:r>
            <a:r>
              <a:rPr lang="en-GB" sz="2400" dirty="0" smtClean="0"/>
              <a:t>.</a:t>
            </a:r>
            <a:endParaRPr lang="en-GB" sz="2400" dirty="0"/>
          </a:p>
        </p:txBody>
      </p:sp>
      <p:pic>
        <p:nvPicPr>
          <p:cNvPr id="4" name="Picture 3"/>
          <p:cNvPicPr>
            <a:picLocks noChangeAspect="1"/>
          </p:cNvPicPr>
          <p:nvPr/>
        </p:nvPicPr>
        <p:blipFill>
          <a:blip r:embed="rId4"/>
          <a:stretch>
            <a:fillRect/>
          </a:stretch>
        </p:blipFill>
        <p:spPr>
          <a:xfrm>
            <a:off x="9440077" y="6639697"/>
            <a:ext cx="2626302" cy="125062"/>
          </a:xfrm>
          <a:prstGeom prst="rect">
            <a:avLst/>
          </a:prstGeom>
        </p:spPr>
      </p:pic>
      <p:pic>
        <p:nvPicPr>
          <p:cNvPr id="5" name="bensound-epic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519719" y="521044"/>
            <a:ext cx="609600" cy="609600"/>
          </a:xfrm>
          <a:prstGeom prst="rect">
            <a:avLst/>
          </a:prstGeom>
        </p:spPr>
      </p:pic>
    </p:spTree>
    <p:extLst>
      <p:ext uri="{BB962C8B-B14F-4D97-AF65-F5344CB8AC3E}">
        <p14:creationId xmlns:p14="http://schemas.microsoft.com/office/powerpoint/2010/main" val="8841682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8573"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03312" y="1573428"/>
            <a:ext cx="8946541" cy="4674972"/>
          </a:xfrm>
        </p:spPr>
        <p:txBody>
          <a:bodyPr/>
          <a:lstStyle/>
          <a:p>
            <a:pPr marL="0" indent="0">
              <a:buNone/>
            </a:pPr>
            <a:r>
              <a:rPr lang="en-GB" sz="2400" dirty="0"/>
              <a:t>As you continue your journey, you start to think about the </a:t>
            </a:r>
            <a:r>
              <a:rPr lang="en-GB" sz="2400" b="1" dirty="0"/>
              <a:t>different types of triangles</a:t>
            </a:r>
            <a:r>
              <a:rPr lang="en-GB" sz="2400" dirty="0"/>
              <a:t>, but you can’t remember their names. You are tired and hungry, and unable to think straight. You are still thinking about triangles and food when you notice that the path ahead splits six ways. There is a sign engraved in the rock with a triangle above it</a:t>
            </a:r>
            <a:r>
              <a:rPr lang="en-GB" sz="2400" dirty="0" smtClean="0"/>
              <a:t>.</a:t>
            </a:r>
          </a:p>
          <a:p>
            <a:pPr marL="0" indent="0">
              <a:buNone/>
            </a:pPr>
            <a:endParaRPr lang="en-GB" dirty="0"/>
          </a:p>
          <a:p>
            <a:pPr marL="0" indent="0" algn="ctr">
              <a:buNone/>
            </a:pPr>
            <a:r>
              <a:rPr lang="en-GB" sz="2400" b="1" dirty="0">
                <a:solidFill>
                  <a:srgbClr val="FF0000"/>
                </a:solidFill>
              </a:rPr>
              <a:t>Choose </a:t>
            </a:r>
            <a:r>
              <a:rPr lang="en-GB" sz="2400" b="1" dirty="0" smtClean="0">
                <a:solidFill>
                  <a:srgbClr val="FF0000"/>
                </a:solidFill>
              </a:rPr>
              <a:t>wisely!</a:t>
            </a:r>
          </a:p>
          <a:p>
            <a:pPr marL="0" indent="0" algn="ctr">
              <a:buNone/>
            </a:pPr>
            <a:r>
              <a:rPr lang="en-GB" sz="2400" b="1" dirty="0" smtClean="0">
                <a:solidFill>
                  <a:srgbClr val="FF0000"/>
                </a:solidFill>
              </a:rPr>
              <a:t>Which </a:t>
            </a:r>
            <a:r>
              <a:rPr lang="en-GB" sz="2400" b="1" dirty="0">
                <a:solidFill>
                  <a:srgbClr val="FF0000"/>
                </a:solidFill>
              </a:rPr>
              <a:t>one of these is in order from smallest to largest?</a:t>
            </a:r>
            <a:endParaRPr lang="en-GB" sz="2400" b="1"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GB" dirty="0" smtClean="0"/>
          </a:p>
          <a:p>
            <a:pPr marL="0" indent="0">
              <a:buNone/>
            </a:pPr>
            <a:endParaRPr lang="en-GB" dirty="0"/>
          </a:p>
          <a:p>
            <a:pPr marL="0" indent="0">
              <a:buNone/>
            </a:pPr>
            <a:endParaRPr lang="en-GB" dirty="0"/>
          </a:p>
          <a:p>
            <a:pPr marL="0" indent="0">
              <a:buNone/>
            </a:pPr>
            <a:endParaRPr lang="en-GB" dirty="0"/>
          </a:p>
        </p:txBody>
      </p:sp>
      <p:pic>
        <p:nvPicPr>
          <p:cNvPr id="4" name="Picture 3"/>
          <p:cNvPicPr>
            <a:picLocks noChangeAspect="1"/>
          </p:cNvPicPr>
          <p:nvPr/>
        </p:nvPicPr>
        <p:blipFill>
          <a:blip r:embed="rId4"/>
          <a:stretch>
            <a:fillRect/>
          </a:stretch>
        </p:blipFill>
        <p:spPr>
          <a:xfrm>
            <a:off x="9440077" y="6639697"/>
            <a:ext cx="2626302" cy="125062"/>
          </a:xfrm>
          <a:prstGeom prst="rect">
            <a:avLst/>
          </a:prstGeom>
        </p:spPr>
      </p:pic>
      <p:pic>
        <p:nvPicPr>
          <p:cNvPr id="5" name="bensound-epic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519719" y="521044"/>
            <a:ext cx="609600" cy="609600"/>
          </a:xfrm>
          <a:prstGeom prst="rect">
            <a:avLst/>
          </a:prstGeom>
        </p:spPr>
      </p:pic>
    </p:spTree>
    <p:extLst>
      <p:ext uri="{BB962C8B-B14F-4D97-AF65-F5344CB8AC3E}">
        <p14:creationId xmlns:p14="http://schemas.microsoft.com/office/powerpoint/2010/main" val="382799888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8573"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sz="2400" dirty="0"/>
              <a:t>You look at the six paths and notice that each one has a set of three letters written next to it.</a:t>
            </a:r>
          </a:p>
          <a:p>
            <a:pPr marL="0" indent="0">
              <a:buNone/>
            </a:pPr>
            <a:endParaRPr lang="en-GB" dirty="0" smtClean="0"/>
          </a:p>
          <a:p>
            <a:pPr marL="0" indent="0">
              <a:buNone/>
            </a:pPr>
            <a:endParaRPr lang="en-GB" dirty="0" smtClean="0"/>
          </a:p>
          <a:p>
            <a:pPr marL="0" indent="0">
              <a:buNone/>
            </a:pPr>
            <a:endParaRPr lang="en-GB" dirty="0"/>
          </a:p>
          <a:p>
            <a:pPr marL="0" indent="0">
              <a:buNone/>
            </a:pPr>
            <a:endParaRPr lang="en-GB" dirty="0" smtClean="0"/>
          </a:p>
          <a:p>
            <a:pPr marL="0" indent="0">
              <a:buNone/>
            </a:pPr>
            <a:endParaRPr lang="en-GB" dirty="0"/>
          </a:p>
          <a:p>
            <a:pPr marL="0" indent="0">
              <a:buNone/>
            </a:pPr>
            <a:endParaRPr lang="en-GB" dirty="0" smtClean="0"/>
          </a:p>
          <a:p>
            <a:pPr marL="0" indent="0">
              <a:buNone/>
            </a:pPr>
            <a:r>
              <a:rPr lang="en-GB" sz="2400" dirty="0" smtClean="0">
                <a:solidFill>
                  <a:srgbClr val="FFFF00"/>
                </a:solidFill>
              </a:rPr>
              <a:t>Which </a:t>
            </a:r>
            <a:r>
              <a:rPr lang="en-GB" sz="2400" dirty="0">
                <a:solidFill>
                  <a:srgbClr val="FFFF00"/>
                </a:solidFill>
              </a:rPr>
              <a:t>path do you choose</a:t>
            </a:r>
            <a:r>
              <a:rPr lang="en-GB" sz="2400" dirty="0" smtClean="0">
                <a:solidFill>
                  <a:srgbClr val="FFFF00"/>
                </a:solidFill>
              </a:rPr>
              <a:t>?</a:t>
            </a:r>
            <a:endParaRPr lang="en-GB" sz="2400" dirty="0">
              <a:solidFill>
                <a:srgbClr val="FFFF00"/>
              </a:solidFill>
            </a:endParaRPr>
          </a:p>
        </p:txBody>
      </p:sp>
      <p:graphicFrame>
        <p:nvGraphicFramePr>
          <p:cNvPr id="6" name="Table 5"/>
          <p:cNvGraphicFramePr>
            <a:graphicFrameLocks noGrp="1"/>
          </p:cNvGraphicFramePr>
          <p:nvPr>
            <p:extLst>
              <p:ext uri="{D42A27DB-BD31-4B8C-83A1-F6EECF244321}">
                <p14:modId xmlns:p14="http://schemas.microsoft.com/office/powerpoint/2010/main" val="1820379108"/>
              </p:ext>
            </p:extLst>
          </p:nvPr>
        </p:nvGraphicFramePr>
        <p:xfrm>
          <a:off x="2257108" y="3930491"/>
          <a:ext cx="6656232" cy="682698"/>
        </p:xfrm>
        <a:graphic>
          <a:graphicData uri="http://schemas.openxmlformats.org/drawingml/2006/table">
            <a:tbl>
              <a:tblPr firstRow="1" firstCol="1" bandRow="1">
                <a:tableStyleId>{5C22544A-7EE6-4342-B048-85BDC9FD1C3A}</a:tableStyleId>
              </a:tblPr>
              <a:tblGrid>
                <a:gridCol w="1108948"/>
                <a:gridCol w="1108948"/>
                <a:gridCol w="1109584"/>
                <a:gridCol w="1109584"/>
                <a:gridCol w="1109584"/>
                <a:gridCol w="1109584"/>
              </a:tblGrid>
              <a:tr h="682698">
                <a:tc>
                  <a:txBody>
                    <a:bodyPr/>
                    <a:lstStyle/>
                    <a:p>
                      <a:pPr algn="ctr">
                        <a:lnSpc>
                          <a:spcPct val="107000"/>
                        </a:lnSpc>
                        <a:spcAft>
                          <a:spcPts val="0"/>
                        </a:spcAft>
                      </a:pPr>
                      <a:r>
                        <a:rPr lang="en-GB" sz="2400" dirty="0">
                          <a:effectLst/>
                        </a:rPr>
                        <a:t>S E I</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400">
                          <a:effectLst/>
                        </a:rPr>
                        <a:t>E I S</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400">
                          <a:effectLst/>
                        </a:rPr>
                        <a:t>S I E</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400">
                          <a:effectLst/>
                        </a:rPr>
                        <a:t>I E S</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400">
                          <a:effectLst/>
                        </a:rPr>
                        <a:t>I S E</a:t>
                      </a:r>
                      <a:endParaRPr lang="en-GB" sz="2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n-GB" sz="2400" dirty="0">
                          <a:effectLst/>
                        </a:rPr>
                        <a:t>E S I</a:t>
                      </a:r>
                      <a:endParaRPr lang="en-GB" sz="2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r>
            </a:tbl>
          </a:graphicData>
        </a:graphic>
      </p:graphicFrame>
      <p:pic>
        <p:nvPicPr>
          <p:cNvPr id="5" name="Picture 4"/>
          <p:cNvPicPr>
            <a:picLocks noChangeAspect="1"/>
          </p:cNvPicPr>
          <p:nvPr/>
        </p:nvPicPr>
        <p:blipFill>
          <a:blip r:embed="rId4"/>
          <a:stretch>
            <a:fillRect/>
          </a:stretch>
        </p:blipFill>
        <p:spPr>
          <a:xfrm>
            <a:off x="9440077" y="6639697"/>
            <a:ext cx="2626302" cy="125062"/>
          </a:xfrm>
          <a:prstGeom prst="rect">
            <a:avLst/>
          </a:prstGeom>
        </p:spPr>
      </p:pic>
      <p:pic>
        <p:nvPicPr>
          <p:cNvPr id="7" name="bensound-epic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519719" y="521044"/>
            <a:ext cx="609600" cy="609600"/>
          </a:xfrm>
          <a:prstGeom prst="rect">
            <a:avLst/>
          </a:prstGeom>
        </p:spPr>
      </p:pic>
    </p:spTree>
    <p:extLst>
      <p:ext uri="{BB962C8B-B14F-4D97-AF65-F5344CB8AC3E}">
        <p14:creationId xmlns:p14="http://schemas.microsoft.com/office/powerpoint/2010/main" val="84483646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8573"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Part 2</a:t>
            </a:r>
            <a:r>
              <a:rPr lang="en-GB" dirty="0"/>
              <a:t/>
            </a:r>
            <a:br>
              <a:rPr lang="en-GB" dirty="0"/>
            </a:br>
            <a:endParaRPr lang="en-GB" dirty="0"/>
          </a:p>
        </p:txBody>
      </p:sp>
      <p:sp>
        <p:nvSpPr>
          <p:cNvPr id="3" name="Content Placeholder 2"/>
          <p:cNvSpPr>
            <a:spLocks noGrp="1"/>
          </p:cNvSpPr>
          <p:nvPr>
            <p:ph idx="1"/>
          </p:nvPr>
        </p:nvSpPr>
        <p:spPr/>
        <p:txBody>
          <a:bodyPr>
            <a:normAutofit/>
          </a:bodyPr>
          <a:lstStyle/>
          <a:p>
            <a:pPr marL="0" indent="0">
              <a:buNone/>
            </a:pPr>
            <a:r>
              <a:rPr lang="en-GB" sz="2400" dirty="0"/>
              <a:t>You </a:t>
            </a:r>
            <a:r>
              <a:rPr lang="en-GB" sz="2400" b="1" dirty="0"/>
              <a:t>have</a:t>
            </a:r>
            <a:r>
              <a:rPr lang="en-GB" sz="2400" dirty="0"/>
              <a:t> chosen wisely. The answer is </a:t>
            </a:r>
            <a:r>
              <a:rPr lang="en-GB" sz="2400" b="1" dirty="0">
                <a:solidFill>
                  <a:srgbClr val="FF0000"/>
                </a:solidFill>
              </a:rPr>
              <a:t>S I E</a:t>
            </a:r>
            <a:r>
              <a:rPr lang="en-GB" sz="2400" dirty="0"/>
              <a:t>. The letters stood for </a:t>
            </a:r>
            <a:r>
              <a:rPr lang="en-GB" sz="2400" b="1" dirty="0">
                <a:solidFill>
                  <a:srgbClr val="FF0000"/>
                </a:solidFill>
              </a:rPr>
              <a:t>s</a:t>
            </a:r>
            <a:r>
              <a:rPr lang="en-GB" sz="2400" dirty="0"/>
              <a:t>calene, </a:t>
            </a:r>
            <a:r>
              <a:rPr lang="en-GB" sz="2400" b="1" dirty="0">
                <a:solidFill>
                  <a:srgbClr val="FF0000"/>
                </a:solidFill>
              </a:rPr>
              <a:t>i</a:t>
            </a:r>
            <a:r>
              <a:rPr lang="en-GB" sz="2400" dirty="0"/>
              <a:t>sosceles and </a:t>
            </a:r>
            <a:r>
              <a:rPr lang="en-GB" sz="2400" b="1" dirty="0">
                <a:solidFill>
                  <a:srgbClr val="FF0000"/>
                </a:solidFill>
              </a:rPr>
              <a:t>e</a:t>
            </a:r>
            <a:r>
              <a:rPr lang="en-GB" sz="2400" dirty="0"/>
              <a:t>quilateral. They must be in this order to arrange them according to the number of equal sides</a:t>
            </a:r>
            <a:r>
              <a:rPr lang="en-GB" sz="2400" dirty="0" smtClean="0"/>
              <a:t>.</a:t>
            </a:r>
            <a:endParaRPr lang="en-GB" sz="2400" dirty="0"/>
          </a:p>
        </p:txBody>
      </p:sp>
      <p:pic>
        <p:nvPicPr>
          <p:cNvPr id="4" name="Picture 3"/>
          <p:cNvPicPr>
            <a:picLocks noChangeAspect="1"/>
          </p:cNvPicPr>
          <p:nvPr/>
        </p:nvPicPr>
        <p:blipFill>
          <a:blip r:embed="rId4"/>
          <a:stretch>
            <a:fillRect/>
          </a:stretch>
        </p:blipFill>
        <p:spPr>
          <a:xfrm>
            <a:off x="9440077" y="6639697"/>
            <a:ext cx="2626302" cy="125062"/>
          </a:xfrm>
          <a:prstGeom prst="rect">
            <a:avLst/>
          </a:prstGeom>
        </p:spPr>
      </p:pic>
      <p:pic>
        <p:nvPicPr>
          <p:cNvPr id="5" name="bensound-epic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519719" y="521044"/>
            <a:ext cx="609600" cy="609600"/>
          </a:xfrm>
          <a:prstGeom prst="rect">
            <a:avLst/>
          </a:prstGeom>
        </p:spPr>
      </p:pic>
    </p:spTree>
    <p:extLst>
      <p:ext uri="{BB962C8B-B14F-4D97-AF65-F5344CB8AC3E}">
        <p14:creationId xmlns:p14="http://schemas.microsoft.com/office/powerpoint/2010/main" val="55286170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78573"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0</TotalTime>
  <Words>269</Words>
  <PresentationFormat>Widescreen</PresentationFormat>
  <Paragraphs>27</Paragraphs>
  <Slides>5</Slides>
  <Notes>0</Notes>
  <HiddenSlides>0</HiddenSlides>
  <MMClips>5</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vt:i4>
      </vt:variant>
    </vt:vector>
  </HeadingPairs>
  <TitlesOfParts>
    <vt:vector size="12" baseType="lpstr">
      <vt:lpstr>Wingdings 3</vt:lpstr>
      <vt:lpstr>arial</vt:lpstr>
      <vt:lpstr>Calibri</vt:lpstr>
      <vt:lpstr>Century Gothic</vt:lpstr>
      <vt:lpstr>Times New Roman</vt:lpstr>
      <vt:lpstr>arial</vt:lpstr>
      <vt:lpstr>Ion</vt:lpstr>
      <vt:lpstr>The Great Maths Quest </vt:lpstr>
      <vt:lpstr>Part 1</vt:lpstr>
      <vt:lpstr>PowerPoint Presentation</vt:lpstr>
      <vt:lpstr>PowerPoint Presentation</vt:lpstr>
      <vt:lpstr>Part 2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2017-07-16T08:03:10Z</dcterms:created>
  <dcterms:modified xsi:type="dcterms:W3CDTF">2017-07-16T08:03:30Z</dcterms:modified>
</cp:coreProperties>
</file>